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8" r:id="rId2"/>
    <p:sldId id="489" r:id="rId3"/>
    <p:sldId id="542" r:id="rId4"/>
    <p:sldId id="411" r:id="rId5"/>
    <p:sldId id="548" r:id="rId6"/>
    <p:sldId id="549" r:id="rId7"/>
    <p:sldId id="543" r:id="rId8"/>
    <p:sldId id="544" r:id="rId9"/>
    <p:sldId id="545" r:id="rId10"/>
    <p:sldId id="546" r:id="rId11"/>
    <p:sldId id="547" r:id="rId12"/>
    <p:sldId id="410" r:id="rId13"/>
    <p:sldId id="550" r:id="rId14"/>
    <p:sldId id="430" r:id="rId15"/>
    <p:sldId id="534" r:id="rId16"/>
    <p:sldId id="551" r:id="rId17"/>
    <p:sldId id="552" r:id="rId18"/>
    <p:sldId id="553" r:id="rId19"/>
  </p:sldIdLst>
  <p:sldSz cx="12192000" cy="6858000"/>
  <p:notesSz cx="6805613" cy="9939338"/>
  <p:defaultTextStyle>
    <a:defPPr>
      <a:defRPr lang="ru-RU"/>
    </a:defPPr>
    <a:lvl1pPr marL="0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3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696B"/>
    <a:srgbClr val="FDCFD0"/>
    <a:srgbClr val="FFFFFF"/>
    <a:srgbClr val="EAEAEA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2" autoAdjust="0"/>
    <p:restoredTop sz="98016" autoAdjust="0"/>
  </p:normalViewPr>
  <p:slideViewPr>
    <p:cSldViewPr snapToGrid="0">
      <p:cViewPr>
        <p:scale>
          <a:sx n="122" d="100"/>
          <a:sy n="122" d="100"/>
        </p:scale>
        <p:origin x="-528" y="-4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575" cy="498474"/>
          </a:xfrm>
          <a:prstGeom prst="rect">
            <a:avLst/>
          </a:prstGeom>
        </p:spPr>
        <p:txBody>
          <a:bodyPr vert="horz" lIns="91439" tIns="45720" rIns="91439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4451" y="2"/>
            <a:ext cx="2949575" cy="498474"/>
          </a:xfrm>
          <a:prstGeom prst="rect">
            <a:avLst/>
          </a:prstGeom>
        </p:spPr>
        <p:txBody>
          <a:bodyPr vert="horz" lIns="91439" tIns="45720" rIns="91439" bIns="45720" rtlCol="0"/>
          <a:lstStyle>
            <a:lvl1pPr algn="r">
              <a:defRPr sz="1200"/>
            </a:lvl1pPr>
          </a:lstStyle>
          <a:p>
            <a:fld id="{CC991DAE-59F0-4EE8-B143-310E7B6E750C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0864"/>
            <a:ext cx="2949575" cy="498474"/>
          </a:xfrm>
          <a:prstGeom prst="rect">
            <a:avLst/>
          </a:prstGeom>
        </p:spPr>
        <p:txBody>
          <a:bodyPr vert="horz" lIns="91439" tIns="45720" rIns="91439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4451" y="9440864"/>
            <a:ext cx="2949575" cy="498474"/>
          </a:xfrm>
          <a:prstGeom prst="rect">
            <a:avLst/>
          </a:prstGeom>
        </p:spPr>
        <p:txBody>
          <a:bodyPr vert="horz" lIns="91439" tIns="45720" rIns="91439" bIns="45720" rtlCol="0" anchor="b"/>
          <a:lstStyle>
            <a:lvl1pPr algn="r">
              <a:defRPr sz="1200"/>
            </a:lvl1pPr>
          </a:lstStyle>
          <a:p>
            <a:fld id="{66ABE879-7013-4CF6-BFE0-243F47E63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164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2949099" cy="498693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40" y="4"/>
            <a:ext cx="2949099" cy="498693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61EBA740-8F53-4D2F-850E-9DA3C22D37EA}" type="datetimeFigureOut">
              <a:rPr lang="ru-RU" smtClean="0"/>
              <a:pPr/>
              <a:t>24.11.2021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83308"/>
            <a:ext cx="5444490" cy="3913614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0648"/>
            <a:ext cx="2949099" cy="49869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40" y="9440648"/>
            <a:ext cx="2949099" cy="49869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72AB91AC-F021-4BDD-B911-C95536680D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641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64237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B91AC-F021-4BDD-B911-C95536680DF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5718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475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18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7115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9500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27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470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335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173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889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02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363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495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631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9893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444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2697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567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34" indent="0" algn="ctr">
              <a:buNone/>
              <a:defRPr sz="2000"/>
            </a:lvl2pPr>
            <a:lvl3pPr marL="914268" indent="0" algn="ctr">
              <a:buNone/>
              <a:defRPr sz="1900"/>
            </a:lvl3pPr>
            <a:lvl4pPr marL="1371403" indent="0" algn="ctr">
              <a:buNone/>
              <a:defRPr sz="1600"/>
            </a:lvl4pPr>
            <a:lvl5pPr marL="1828534" indent="0" algn="ctr">
              <a:buNone/>
              <a:defRPr sz="1600"/>
            </a:lvl5pPr>
            <a:lvl6pPr marL="2285668" indent="0" algn="ctr">
              <a:buNone/>
              <a:defRPr sz="1600"/>
            </a:lvl6pPr>
            <a:lvl7pPr marL="2742802" indent="0" algn="ctr">
              <a:buNone/>
              <a:defRPr sz="1600"/>
            </a:lvl7pPr>
            <a:lvl8pPr marL="3199936" indent="0" algn="ctr">
              <a:buNone/>
              <a:defRPr sz="1600"/>
            </a:lvl8pPr>
            <a:lvl9pPr marL="3657071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32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64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9"/>
            <a:ext cx="7734300" cy="581183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2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28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3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2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4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5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6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8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9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0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49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86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7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7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24.11.2021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329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24.11.2021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99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24.11.2021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03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49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34" indent="0">
              <a:buNone/>
              <a:defRPr sz="2800"/>
            </a:lvl2pPr>
            <a:lvl3pPr marL="914268" indent="0">
              <a:buNone/>
              <a:defRPr sz="2400"/>
            </a:lvl3pPr>
            <a:lvl4pPr marL="1371403" indent="0">
              <a:buNone/>
              <a:defRPr sz="2000"/>
            </a:lvl4pPr>
            <a:lvl5pPr marL="1828534" indent="0">
              <a:buNone/>
              <a:defRPr sz="2000"/>
            </a:lvl5pPr>
            <a:lvl6pPr marL="2285668" indent="0">
              <a:buNone/>
              <a:defRPr sz="2000"/>
            </a:lvl6pPr>
            <a:lvl7pPr marL="2742802" indent="0">
              <a:buNone/>
              <a:defRPr sz="2000"/>
            </a:lvl7pPr>
            <a:lvl8pPr marL="3199936" indent="0">
              <a:buNone/>
              <a:defRPr sz="2000"/>
            </a:lvl8pPr>
            <a:lvl9pPr marL="3657071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04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28" tIns="45712" rIns="91428" bIns="45712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28" tIns="45712" rIns="91428" bIns="4571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BA394-6E9B-4A08-A82A-2BF9BE6C8D89}" type="datetimeFigureOut">
              <a:rPr lang="ru-RU" smtClean="0"/>
              <a:pPr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54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26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68" indent="-228568" algn="l" defTabSz="91426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3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6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02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36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2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6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consultantplus://offline/ref=5786C5E4439E86AE149D88987708CDE2A0DC693E478581171A1242E81C6F0D0E4004FAC06256D5EA6C6A063C40378C18116437FEF04CF8BCnCYCD" TargetMode="Externa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hyperlink" Target="consultantplus://offline/ref=83289B523CDEBE66627B0AD6F5A3858DED0E1B99B307D3E0DC66673229C20CADDE351B17A5836473CEDCD82A37R1i7D" TargetMode="Externa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hyperlink" Target="consultantplus://offline/ref=A8A65BF4E60AA7239E095875B529B9639EE8679493ECD62818158E484E11AEEC7CABBE9BA3E905BB0DDACDF82Aj9MAE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consultantplus://offline/ref=EAD4A81A3BA1DA1A3E5ECE117F2033F3AC2040932D98AE33FCEF77FD8384E334CD5772A543FEDCDFD1A0A63B39O2y9M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consultantplus://offline/ref=EAD4A81A3BA1DA1A3E5ECE117F2033F3AC2040932D98AE33FCEF77FD8384E334CD5772A543FEDCDFD1A0A63B39O2y9M" TargetMode="Externa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consultantplus://offline/ref=EAD4A81A3BA1DA1A3E5ECE117F2033F3AC2040932D98AE33FCEF77FD8384E334CD5772A543FEDCDFD1A0A63B39O2y9M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32764" y="6557554"/>
            <a:ext cx="12224764" cy="356759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5256" y="44106"/>
            <a:ext cx="2614643" cy="246396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35789" y="119460"/>
            <a:ext cx="882562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Формирование </a:t>
            </a:r>
            <a:r>
              <a:rPr lang="ru-RU" sz="3200" b="1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антикоррупицонной</a:t>
            </a:r>
            <a:r>
              <a:rPr lang="ru-RU" sz="32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 политики в органах государственной власти субъектов РФ и органах местного самоуправления.</a:t>
            </a:r>
          </a:p>
          <a:p>
            <a:pPr algn="ctr"/>
            <a:r>
              <a:rPr lang="ru-RU" sz="32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Создание комиссии по координации работы по противодействию коррупции.</a:t>
            </a:r>
          </a:p>
          <a:p>
            <a:pPr algn="ctr"/>
            <a:r>
              <a:rPr lang="ru-RU" sz="32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Создание комиссий по соблюдению требований к служебному поведению и урегулированию конфликта интересов.</a:t>
            </a:r>
          </a:p>
          <a:p>
            <a:pPr algn="ctr"/>
            <a:r>
              <a:rPr lang="ru-RU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3730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74"/>
          <p:cNvGrpSpPr/>
          <p:nvPr/>
        </p:nvGrpSpPr>
        <p:grpSpPr>
          <a:xfrm>
            <a:off x="9367007" y="560800"/>
            <a:ext cx="3311339" cy="2959369"/>
            <a:chOff x="14076775" y="-317769"/>
            <a:chExt cx="3311339" cy="2959369"/>
          </a:xfrm>
        </p:grpSpPr>
        <p:pic>
          <p:nvPicPr>
            <p:cNvPr id="32" name="Picture 2" descr="C:\Users\TuguchevNM\Downloads\noun_741293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3651"/>
            <a:stretch>
              <a:fillRect/>
            </a:stretch>
          </p:blipFill>
          <p:spPr bwMode="auto">
            <a:xfrm>
              <a:off x="14076775" y="-217715"/>
              <a:ext cx="3311339" cy="2859315"/>
            </a:xfrm>
            <a:prstGeom prst="rect">
              <a:avLst/>
            </a:prstGeom>
            <a:noFill/>
          </p:spPr>
        </p:pic>
        <p:sp>
          <p:nvSpPr>
            <p:cNvPr id="33" name="Прямоугольник 32"/>
            <p:cNvSpPr/>
            <p:nvPr/>
          </p:nvSpPr>
          <p:spPr>
            <a:xfrm>
              <a:off x="14615886" y="-317769"/>
              <a:ext cx="2322286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551543" y="849603"/>
            <a:ext cx="11088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Национальная стратегия противодействия коррупции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13.04.2010 № 460 </a:t>
            </a:r>
          </a:p>
        </p:txBody>
      </p:sp>
      <p:sp>
        <p:nvSpPr>
          <p:cNvPr id="21" name="Шестиугольник 20"/>
          <p:cNvSpPr/>
          <p:nvPr/>
        </p:nvSpPr>
        <p:spPr>
          <a:xfrm>
            <a:off x="478971" y="1680599"/>
            <a:ext cx="10258697" cy="5094669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/>
          </a:p>
          <a:p>
            <a:pPr algn="ctr"/>
            <a:r>
              <a:rPr lang="ru-RU" sz="1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Механизмы реализации стратегии:</a:t>
            </a:r>
          </a:p>
          <a:p>
            <a:pPr algn="ctr"/>
            <a:endParaRPr lang="ru-RU" sz="8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</a:rPr>
              <a:t>н) совершенствование правоприменительной практики правоохранительных органов и судов по делам, связанным с коррупцией;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</a:rPr>
              <a:t>	о) повышение эффективности исполнения судебных решений;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</a:rPr>
              <a:t>	п) разработка организационных и правовых основ мониторинга правоприменения </a:t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</a:rPr>
              <a:t>в целях обеспечения своевременного принятия в случаях, предусмотренных федеральными законами, актов Президента Российской Федерации, Правительства Российской Федерации, федеральных органов исполнительной власти, иных государственных органов, органов государственной власти субъектов Российской Федерации, муниципальных правовых актов, </a:t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</a:rPr>
              <a:t>а также в целях реализации решений Конституционного Суда Российской Федерации;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</a:rPr>
              <a:t>	р) совершенствование организационных основ антикоррупционной экспертизы нормативных правовых актов и проектов нормативных правовых актов и повышение </a:t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</a:rPr>
              <a:t>ее результативности;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</a:rPr>
              <a:t>	с) повышение денежного содержания и пенсионного обеспечения государственных и муниципальных служащих;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</a:rPr>
              <a:t>	т) распространение ограничений, запретов и обязанностей, установленных законодательными актами Российской Федерации в целях предупреждения коррупции, на лиц, замещающих государственные должности Российской Федерации, включая высших должностных лиц (руководителей высших исполнительных органов государственной власти) субъектов Российской Федерации, государственные должности субъектов Российской Федерации и муниципальные должности;</a:t>
            </a:r>
          </a:p>
          <a:p>
            <a:endParaRPr lang="ru-RU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812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74"/>
          <p:cNvGrpSpPr/>
          <p:nvPr/>
        </p:nvGrpSpPr>
        <p:grpSpPr>
          <a:xfrm>
            <a:off x="9367007" y="560800"/>
            <a:ext cx="3311339" cy="2959369"/>
            <a:chOff x="14076775" y="-317769"/>
            <a:chExt cx="3311339" cy="2959369"/>
          </a:xfrm>
        </p:grpSpPr>
        <p:pic>
          <p:nvPicPr>
            <p:cNvPr id="32" name="Picture 2" descr="C:\Users\TuguchevNM\Downloads\noun_741293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3651"/>
            <a:stretch>
              <a:fillRect/>
            </a:stretch>
          </p:blipFill>
          <p:spPr bwMode="auto">
            <a:xfrm>
              <a:off x="14076775" y="-217715"/>
              <a:ext cx="3311339" cy="2859315"/>
            </a:xfrm>
            <a:prstGeom prst="rect">
              <a:avLst/>
            </a:prstGeom>
            <a:noFill/>
          </p:spPr>
        </p:pic>
        <p:sp>
          <p:nvSpPr>
            <p:cNvPr id="33" name="Прямоугольник 32"/>
            <p:cNvSpPr/>
            <p:nvPr/>
          </p:nvSpPr>
          <p:spPr>
            <a:xfrm>
              <a:off x="14615886" y="-317769"/>
              <a:ext cx="2322286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551543" y="849603"/>
            <a:ext cx="11088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Национальная стратегия противодействия коррупции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13.04.2010 № 460 </a:t>
            </a:r>
          </a:p>
        </p:txBody>
      </p:sp>
      <p:sp>
        <p:nvSpPr>
          <p:cNvPr id="21" name="Шестиугольник 20"/>
          <p:cNvSpPr/>
          <p:nvPr/>
        </p:nvSpPr>
        <p:spPr>
          <a:xfrm>
            <a:off x="478971" y="1680600"/>
            <a:ext cx="10258697" cy="4067058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Механизмы реализации стратегии:</a:t>
            </a:r>
          </a:p>
          <a:p>
            <a:pPr algn="ctr"/>
            <a:endParaRPr lang="ru-RU" sz="18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8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у) повышение качества профессиональной подготовки специалистов </a:t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сфере организации противодействия и непосредственного противодействия коррупции;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ф) совершенствование системы финансового учета и отчетности </a:t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соответствии с требованиями международных стандартов;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х) повышение эффективности участия Российской Федерации </a:t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международном сотрудничестве в антикоррупционной сфере, включая разработку организационных основ регионального антикоррупционного форума, оказание при необходимости поддержки другим государствам в обучении специалистов, исследовании причин и последствий коррупции.</a:t>
            </a:r>
          </a:p>
          <a:p>
            <a:pPr algn="just"/>
            <a:endParaRPr lang="ru-RU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129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51406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734443" y="5182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Организационные основы противодействия коррупции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515674" y="946256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/>
                </a:solidFill>
              </a:rPr>
              <a:t>Разделение полномочий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1036318" y="3984838"/>
            <a:ext cx="9986357" cy="132899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</a:rPr>
              <a:t>Федеральное собрание: </a:t>
            </a:r>
          </a:p>
          <a:p>
            <a:r>
              <a:rPr lang="ru-RU" b="1" u="sng" dirty="0">
                <a:solidFill>
                  <a:srgbClr val="0070C0"/>
                </a:solidFill>
              </a:rPr>
              <a:t>обеспечивает разработку и принятие федеральных законов по вопросам противодействия коррупции, а также контролирует деятельность органов исполнительной власти в пределах своих полномочий.</a:t>
            </a:r>
          </a:p>
          <a:p>
            <a:r>
              <a:rPr lang="ru-RU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5D3B839E-BB0D-45A4-B9EE-D629FF90A108}"/>
              </a:ext>
            </a:extLst>
          </p:cNvPr>
          <p:cNvSpPr/>
          <p:nvPr/>
        </p:nvSpPr>
        <p:spPr>
          <a:xfrm>
            <a:off x="1036320" y="1370820"/>
            <a:ext cx="9986357" cy="154030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>
              <a:solidFill>
                <a:schemeClr val="accent5"/>
              </a:solidFill>
            </a:endParaRPr>
          </a:p>
          <a:p>
            <a:r>
              <a:rPr lang="ru-RU" b="1" dirty="0">
                <a:solidFill>
                  <a:schemeClr val="accent5"/>
                </a:solidFill>
              </a:rPr>
              <a:t>Президент РФ:  </a:t>
            </a:r>
          </a:p>
          <a:p>
            <a:r>
              <a:rPr lang="ru-RU" b="1" u="sng" dirty="0">
                <a:solidFill>
                  <a:srgbClr val="0070C0"/>
                </a:solidFill>
              </a:rPr>
              <a:t>1) определяет основные </a:t>
            </a:r>
            <a:r>
              <a:rPr lang="ru-RU" b="1" u="sng" dirty="0">
                <a:solidFill>
                  <a:srgbClr val="0070C0"/>
                </a:solidFill>
                <a:hlinkClick r:id="rId5"/>
              </a:rPr>
              <a:t>направления государственной политики в области противодействия коррупции;</a:t>
            </a:r>
          </a:p>
          <a:p>
            <a:r>
              <a:rPr lang="ru-RU" b="1" u="sng" dirty="0">
                <a:solidFill>
                  <a:srgbClr val="0070C0"/>
                </a:solidFill>
              </a:rPr>
              <a:t>2) устанавливает компетенцию федеральных органов исполнительной власти, руководство деятельностью которых он осуществляет, в области противодействия коррупции.</a:t>
            </a:r>
          </a:p>
          <a:p>
            <a:r>
              <a:rPr lang="ru-RU" b="1" dirty="0">
                <a:solidFill>
                  <a:schemeClr val="accent5"/>
                </a:solidFill>
              </a:rPr>
              <a:t> 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4FF8BD46-39E8-44EC-80DE-3A034D6E6012}"/>
              </a:ext>
            </a:extLst>
          </p:cNvPr>
          <p:cNvSpPr/>
          <p:nvPr/>
        </p:nvSpPr>
        <p:spPr>
          <a:xfrm>
            <a:off x="1036319" y="5475903"/>
            <a:ext cx="9986357" cy="1043744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</a:rPr>
              <a:t>Правительство Российской Федерации: </a:t>
            </a:r>
          </a:p>
          <a:p>
            <a:r>
              <a:rPr lang="ru-RU" b="1" u="sng" dirty="0">
                <a:solidFill>
                  <a:srgbClr val="0070C0"/>
                </a:solidFill>
              </a:rPr>
              <a:t>распределяет функции между федеральными органами исполнительной власти, руководство деятельностью которых оно осуществляет, по противодействию коррупции.</a:t>
            </a:r>
          </a:p>
          <a:p>
            <a:r>
              <a:rPr lang="ru-RU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7CD06B8E-C4A1-4AE1-8B54-445F03697EC0}"/>
              </a:ext>
            </a:extLst>
          </p:cNvPr>
          <p:cNvSpPr/>
          <p:nvPr/>
        </p:nvSpPr>
        <p:spPr>
          <a:xfrm>
            <a:off x="1036317" y="3040564"/>
            <a:ext cx="9986357" cy="73936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>
              <a:solidFill>
                <a:schemeClr val="accent5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</a:rPr>
              <a:t>Совет при Президенте Российской Федерации по противодействию коррупции:</a:t>
            </a:r>
          </a:p>
          <a:p>
            <a:r>
              <a:rPr lang="ru-RU" b="1" u="sng" dirty="0">
                <a:solidFill>
                  <a:srgbClr val="0070C0"/>
                </a:solidFill>
              </a:rPr>
              <a:t>Вопросы создания системы противодействия коррупции  </a:t>
            </a:r>
          </a:p>
          <a:p>
            <a:r>
              <a:rPr lang="ru-RU" b="1" dirty="0">
                <a:solidFill>
                  <a:schemeClr val="accent5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7321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51406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Организационные основы противодействия коррупции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628885" y="1377599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/>
                </a:solidFill>
              </a:rPr>
              <a:t>Разделение полномочий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1132110" y="4162382"/>
            <a:ext cx="9986357" cy="132899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</a:rPr>
              <a:t>Федеральное собрание: </a:t>
            </a:r>
          </a:p>
          <a:p>
            <a:r>
              <a:rPr lang="ru-RU" b="1" u="sng" dirty="0">
                <a:solidFill>
                  <a:srgbClr val="0070C0"/>
                </a:solidFill>
              </a:rPr>
              <a:t>в пределах своих полномочий обеспечивает противодействие коррупции в соответствии с Федеральным </a:t>
            </a:r>
            <a:r>
              <a:rPr lang="ru-RU" b="1" u="sng" dirty="0">
                <a:solidFill>
                  <a:srgbClr val="0070C0"/>
                </a:solidFill>
                <a:hlinkClick r:id="rId5"/>
              </a:rPr>
              <a:t>законом от 11 января 1995 года N 4-ФЗ "О Счетной палате Российской Федерации".</a:t>
            </a:r>
          </a:p>
          <a:p>
            <a:r>
              <a:rPr lang="ru-RU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5D3B839E-BB0D-45A4-B9EE-D629FF90A108}"/>
              </a:ext>
            </a:extLst>
          </p:cNvPr>
          <p:cNvSpPr/>
          <p:nvPr/>
        </p:nvSpPr>
        <p:spPr>
          <a:xfrm>
            <a:off x="1132111" y="1874310"/>
            <a:ext cx="9986357" cy="215136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>
              <a:solidFill>
                <a:schemeClr val="accent5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</a:rPr>
              <a:t>Генеральный прокурор и подчиненные ему прокуроры:  </a:t>
            </a:r>
          </a:p>
          <a:p>
            <a:r>
              <a:rPr lang="ru-RU" b="1" u="sng" dirty="0">
                <a:solidFill>
                  <a:srgbClr val="0070C0"/>
                </a:solidFill>
              </a:rPr>
              <a:t>в пределах своих полномочий координируют деятельность органов внутренних дел Российской Федерации, органов федеральной службы безопасности, таможенных органов Российской Федерации и других правоохранительных органов по борьбе с коррупцией и реализуют иные полномочия в области противодействия коррупции, установленные федеральными законами.</a:t>
            </a:r>
          </a:p>
          <a:p>
            <a:r>
              <a:rPr lang="ru-RU" b="1" dirty="0">
                <a:solidFill>
                  <a:schemeClr val="accent5"/>
                </a:solidFill>
              </a:rPr>
              <a:t> 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4CF17A50-75D3-486C-90BD-F98FF4297C7B}"/>
              </a:ext>
            </a:extLst>
          </p:cNvPr>
          <p:cNvSpPr/>
          <p:nvPr/>
        </p:nvSpPr>
        <p:spPr>
          <a:xfrm>
            <a:off x="1132110" y="5693053"/>
            <a:ext cx="9986357" cy="833974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</a:rPr>
              <a:t>Взаимодействия правоохранительных органов, органов государственной власти, органов местного самоуправления по вопросам противодействия коррупции. </a:t>
            </a:r>
          </a:p>
          <a:p>
            <a:r>
              <a:rPr lang="ru-RU" b="1" dirty="0">
                <a:solidFill>
                  <a:srgbClr val="0070C0"/>
                </a:solidFill>
              </a:rPr>
              <a:t>Вертикальная организация работы по профилактике коррупции. </a:t>
            </a:r>
            <a:endParaRPr lang="ru-RU" b="1" u="sng" dirty="0">
              <a:solidFill>
                <a:srgbClr val="0070C0"/>
              </a:solidFill>
              <a:hlinkClick r:id="rId5"/>
            </a:endParaRPr>
          </a:p>
          <a:p>
            <a:r>
              <a:rPr lang="ru-RU" b="1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03018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Меры по профилактике коррупции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653402" y="3958366"/>
            <a:ext cx="5523823" cy="119710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/>
                </a:solidFill>
              </a:rPr>
              <a:t>Статья 7 Федерального Закона от 25.12.2008 № 273-ФЗ «О противодействии коррупции»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E0C1502D-1475-42E6-BB46-B0CB96C3DC69}"/>
              </a:ext>
            </a:extLst>
          </p:cNvPr>
          <p:cNvSpPr txBox="1"/>
          <p:nvPr/>
        </p:nvSpPr>
        <p:spPr>
          <a:xfrm>
            <a:off x="870857" y="2892600"/>
            <a:ext cx="11088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Основные направления деятельности государственных органов по повышению эффективности противодействия коррупции</a:t>
            </a:r>
          </a:p>
        </p:txBody>
      </p:sp>
      <p:sp>
        <p:nvSpPr>
          <p:cNvPr id="26" name="Скругленный прямоугольник 22">
            <a:extLst>
              <a:ext uri="{FF2B5EF4-FFF2-40B4-BE49-F238E27FC236}">
                <a16:creationId xmlns:a16="http://schemas.microsoft.com/office/drawing/2014/main" xmlns="" id="{E9EEFAA7-4887-433E-B1C5-E442C932B636}"/>
              </a:ext>
            </a:extLst>
          </p:cNvPr>
          <p:cNvSpPr/>
          <p:nvPr/>
        </p:nvSpPr>
        <p:spPr>
          <a:xfrm>
            <a:off x="3653402" y="1446913"/>
            <a:ext cx="5523823" cy="102691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/>
                </a:solidFill>
              </a:rPr>
              <a:t>Статья 6 Федерального Закона от 25.12.2008 № 273-ФЗ «О противодействии коррупции» </a:t>
            </a:r>
          </a:p>
        </p:txBody>
      </p:sp>
    </p:spTree>
    <p:extLst>
      <p:ext uri="{BB962C8B-B14F-4D97-AF65-F5344CB8AC3E}">
        <p14:creationId xmlns:p14="http://schemas.microsoft.com/office/powerpoint/2010/main" val="2880714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294242" y="621434"/>
            <a:ext cx="11603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Комиссия по координации работы по противодействию коррупции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254034" y="1195935"/>
            <a:ext cx="9448800" cy="548426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5"/>
                </a:solidFill>
              </a:rPr>
              <a:t>Указ Президента Российской Федерации от 15.07.2015 № 364 </a:t>
            </a:r>
          </a:p>
          <a:p>
            <a:pPr algn="ctr"/>
            <a:r>
              <a:rPr lang="ru-RU" sz="1600" b="1" dirty="0">
                <a:solidFill>
                  <a:schemeClr val="accent5"/>
                </a:solidFill>
              </a:rPr>
              <a:t>«О мерах по совершенствованию организации деятельности в области противодействия коррупции» 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1254034" y="2598179"/>
            <a:ext cx="9448800" cy="398834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rgbClr val="0070C0"/>
                </a:solidFill>
              </a:rPr>
              <a:t>5. Основными задачами комиссии являются:</a:t>
            </a:r>
          </a:p>
          <a:p>
            <a:r>
              <a:rPr lang="ru-RU" sz="1400" b="1" dirty="0">
                <a:solidFill>
                  <a:srgbClr val="0070C0"/>
                </a:solidFill>
              </a:rPr>
              <a:t>а) обеспечение:</a:t>
            </a:r>
          </a:p>
          <a:p>
            <a:r>
              <a:rPr lang="ru-RU" sz="1400" b="1" dirty="0">
                <a:solidFill>
                  <a:srgbClr val="0070C0"/>
                </a:solidFill>
              </a:rPr>
              <a:t>исполнения решений Совета при Президенте Российской Федерации по противодействию коррупции и его президиума;</a:t>
            </a:r>
          </a:p>
          <a:p>
            <a:r>
              <a:rPr lang="ru-RU" sz="1400" b="1" dirty="0">
                <a:solidFill>
                  <a:srgbClr val="0070C0"/>
                </a:solidFill>
              </a:rPr>
              <a:t>координации деятельности Правительства Оренбургской области, органов исполнительной власти Оренбургской области и органов местного самоуправления муниципальных образований Оренбургской области (далее - органы местного самоуправления) по реализации государственной политики в области противодействия коррупции;</a:t>
            </a:r>
          </a:p>
          <a:p>
            <a:r>
              <a:rPr lang="ru-RU" sz="1400" b="1" dirty="0">
                <a:solidFill>
                  <a:srgbClr val="0070C0"/>
                </a:solidFill>
              </a:rPr>
              <a:t>согласованных действий органов исполнительной власти Оренбургской области и органов местного самоуправления, их взаимодействия с территориальными органами федеральных органов исполнительной власти Оренбургской области при реализации мер по противодействию коррупции в Оренбургской области;</a:t>
            </a:r>
          </a:p>
          <a:p>
            <a:r>
              <a:rPr lang="ru-RU" sz="1400" b="1" dirty="0">
                <a:solidFill>
                  <a:srgbClr val="0070C0"/>
                </a:solidFill>
              </a:rPr>
              <a:t>взаимодействия органов исполнительной власти Оренбургской области и органов местного самоуправления с гражданами, институтами гражданского общества, средствами массовой информации, научными организациями по вопросам противодействия коррупции в Оренбургской области;</a:t>
            </a:r>
          </a:p>
          <a:p>
            <a:r>
              <a:rPr lang="ru-RU" sz="1400" b="1" dirty="0">
                <a:solidFill>
                  <a:srgbClr val="0070C0"/>
                </a:solidFill>
              </a:rPr>
              <a:t>б) подготовка предложений о реализации государственной политики в области противодействия коррупции Губернатору Оренбургской области;</a:t>
            </a:r>
          </a:p>
          <a:p>
            <a:r>
              <a:rPr lang="ru-RU" sz="1400" b="1" dirty="0">
                <a:solidFill>
                  <a:srgbClr val="0070C0"/>
                </a:solidFill>
              </a:rPr>
              <a:t>в) информирование общественности о работе по противодействию коррупции, проводимой органами исполнительной власти Оренбургской области и органами местного самоуправления.</a:t>
            </a:r>
          </a:p>
          <a:p>
            <a:endParaRPr lang="ru-RU" b="1" dirty="0">
              <a:solidFill>
                <a:schemeClr val="accent5"/>
              </a:solidFill>
            </a:endParaRPr>
          </a:p>
        </p:txBody>
      </p:sp>
      <p:sp>
        <p:nvSpPr>
          <p:cNvPr id="21" name="Скругленный прямоугольник 22">
            <a:extLst>
              <a:ext uri="{FF2B5EF4-FFF2-40B4-BE49-F238E27FC236}">
                <a16:creationId xmlns:a16="http://schemas.microsoft.com/office/drawing/2014/main" xmlns="" id="{11691047-5355-441C-8FDA-11A1066192E5}"/>
              </a:ext>
            </a:extLst>
          </p:cNvPr>
          <p:cNvSpPr/>
          <p:nvPr/>
        </p:nvSpPr>
        <p:spPr>
          <a:xfrm>
            <a:off x="1254034" y="1857197"/>
            <a:ext cx="9448800" cy="58411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5"/>
                </a:solidFill>
              </a:rPr>
              <a:t>Указ Губернатора Оренбургской области от 15.10.2015 № 791-ук </a:t>
            </a:r>
          </a:p>
          <a:p>
            <a:pPr algn="ctr"/>
            <a:r>
              <a:rPr lang="ru-RU" sz="1600" b="1" dirty="0">
                <a:solidFill>
                  <a:schemeClr val="accent5"/>
                </a:solidFill>
              </a:rPr>
              <a:t>«О комиссии по координации работы по противодействию коррупции в Оренбургской области» </a:t>
            </a:r>
          </a:p>
        </p:txBody>
      </p:sp>
    </p:spTree>
    <p:extLst>
      <p:ext uri="{BB962C8B-B14F-4D97-AF65-F5344CB8AC3E}">
        <p14:creationId xmlns:p14="http://schemas.microsoft.com/office/powerpoint/2010/main" val="711143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294242" y="621434"/>
            <a:ext cx="11603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Комиссия по координации работы по противодействию коррупции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254034" y="1195935"/>
            <a:ext cx="9448800" cy="548426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5"/>
                </a:solidFill>
              </a:rPr>
              <a:t>Указ Президента Российской Федерации от 15.07.2015 № 364 </a:t>
            </a:r>
          </a:p>
          <a:p>
            <a:pPr algn="ctr"/>
            <a:r>
              <a:rPr lang="ru-RU" sz="1600" b="1" dirty="0">
                <a:solidFill>
                  <a:schemeClr val="accent5"/>
                </a:solidFill>
              </a:rPr>
              <a:t>«О мерах по совершенствованию организации деятельности в области противодействия коррупции» 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1254034" y="2598179"/>
            <a:ext cx="9448800" cy="398834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rgbClr val="0070C0"/>
                </a:solidFill>
              </a:rPr>
              <a:t>5. Основными задачами комиссии являются:</a:t>
            </a:r>
          </a:p>
          <a:p>
            <a:r>
              <a:rPr lang="ru-RU" sz="1400" b="1" dirty="0">
                <a:solidFill>
                  <a:srgbClr val="0070C0"/>
                </a:solidFill>
              </a:rPr>
              <a:t>а) обеспечение:</a:t>
            </a:r>
          </a:p>
          <a:p>
            <a:r>
              <a:rPr lang="ru-RU" sz="1400" b="1" dirty="0">
                <a:solidFill>
                  <a:srgbClr val="0070C0"/>
                </a:solidFill>
              </a:rPr>
              <a:t>исполнения решений Совета при Президенте Российской Федерации по противодействию коррупции и его президиума;</a:t>
            </a:r>
          </a:p>
          <a:p>
            <a:r>
              <a:rPr lang="ru-RU" sz="1400" b="1" dirty="0">
                <a:solidFill>
                  <a:srgbClr val="0070C0"/>
                </a:solidFill>
              </a:rPr>
              <a:t>координации деятельности Правительства Оренбургской области, органов исполнительной власти Оренбургской области и органов местного самоуправления муниципальных образований Оренбургской области (далее - органы местного самоуправления) по реализации государственной политики в области противодействия коррупции;</a:t>
            </a:r>
          </a:p>
          <a:p>
            <a:r>
              <a:rPr lang="ru-RU" sz="1400" b="1" dirty="0">
                <a:solidFill>
                  <a:srgbClr val="0070C0"/>
                </a:solidFill>
              </a:rPr>
              <a:t>согласованных действий органов исполнительной власти Оренбургской области и органов местного самоуправления, их взаимодействия с территориальными органами федеральных органов исполнительной власти Оренбургской области при реализации мер по противодействию коррупции в Оренбургской области;</a:t>
            </a:r>
          </a:p>
          <a:p>
            <a:r>
              <a:rPr lang="ru-RU" sz="1400" b="1" dirty="0">
                <a:solidFill>
                  <a:srgbClr val="0070C0"/>
                </a:solidFill>
              </a:rPr>
              <a:t>взаимодействия органов исполнительной власти Оренбургской области и органов местного самоуправления с гражданами, институтами гражданского общества, средствами массовой информации, научными организациями по вопросам противодействия коррупции в Оренбургской области;</a:t>
            </a:r>
          </a:p>
          <a:p>
            <a:r>
              <a:rPr lang="ru-RU" sz="1400" b="1" dirty="0">
                <a:solidFill>
                  <a:srgbClr val="0070C0"/>
                </a:solidFill>
              </a:rPr>
              <a:t>б) подготовка предложений о реализации государственной политики в области противодействия коррупции Губернатору Оренбургской области;</a:t>
            </a:r>
          </a:p>
          <a:p>
            <a:r>
              <a:rPr lang="ru-RU" sz="1400" b="1" dirty="0">
                <a:solidFill>
                  <a:srgbClr val="0070C0"/>
                </a:solidFill>
              </a:rPr>
              <a:t>в) информирование общественности о работе по противодействию коррупции, проводимой органами исполнительной власти Оренбургской области и органами местного самоуправления.</a:t>
            </a:r>
          </a:p>
          <a:p>
            <a:endParaRPr lang="ru-RU" b="1" dirty="0">
              <a:solidFill>
                <a:schemeClr val="accent5"/>
              </a:solidFill>
            </a:endParaRPr>
          </a:p>
        </p:txBody>
      </p:sp>
      <p:sp>
        <p:nvSpPr>
          <p:cNvPr id="21" name="Скругленный прямоугольник 22">
            <a:extLst>
              <a:ext uri="{FF2B5EF4-FFF2-40B4-BE49-F238E27FC236}">
                <a16:creationId xmlns:a16="http://schemas.microsoft.com/office/drawing/2014/main" xmlns="" id="{11691047-5355-441C-8FDA-11A1066192E5}"/>
              </a:ext>
            </a:extLst>
          </p:cNvPr>
          <p:cNvSpPr/>
          <p:nvPr/>
        </p:nvSpPr>
        <p:spPr>
          <a:xfrm>
            <a:off x="1254034" y="1857197"/>
            <a:ext cx="9448800" cy="58411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5"/>
                </a:solidFill>
              </a:rPr>
              <a:t>Указ Губернатора Оренбургской области от 15.10.2015 № 791-ук </a:t>
            </a:r>
          </a:p>
          <a:p>
            <a:pPr algn="ctr"/>
            <a:r>
              <a:rPr lang="ru-RU" sz="1600" b="1" dirty="0">
                <a:solidFill>
                  <a:schemeClr val="accent5"/>
                </a:solidFill>
              </a:rPr>
              <a:t>«О комиссии по координации работы по противодействию коррупции в Оренбургской области» </a:t>
            </a:r>
          </a:p>
        </p:txBody>
      </p:sp>
    </p:spTree>
    <p:extLst>
      <p:ext uri="{BB962C8B-B14F-4D97-AF65-F5344CB8AC3E}">
        <p14:creationId xmlns:p14="http://schemas.microsoft.com/office/powerpoint/2010/main" val="1604904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294242" y="621434"/>
            <a:ext cx="116035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Комиссия по соблюдению требований к служебному поведению и урегулированию конфликта интересов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254034" y="1473711"/>
            <a:ext cx="9448800" cy="548426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5"/>
                </a:solidFill>
              </a:rPr>
              <a:t>Указ Президента Российской Федерации от 01.07.2010 № 821 </a:t>
            </a:r>
          </a:p>
          <a:p>
            <a:pPr algn="ctr"/>
            <a:r>
              <a:rPr lang="ru-RU" sz="1600" b="1" dirty="0">
                <a:solidFill>
                  <a:schemeClr val="accent5"/>
                </a:solidFill>
              </a:rPr>
              <a:t>«О комиссиях по соблюдению требований к служебному поведению ….» </a:t>
            </a:r>
          </a:p>
        </p:txBody>
      </p:sp>
      <p:sp>
        <p:nvSpPr>
          <p:cNvPr id="21" name="Скругленный прямоугольник 22">
            <a:extLst>
              <a:ext uri="{FF2B5EF4-FFF2-40B4-BE49-F238E27FC236}">
                <a16:creationId xmlns:a16="http://schemas.microsoft.com/office/drawing/2014/main" xmlns="" id="{11691047-5355-441C-8FDA-11A1066192E5}"/>
              </a:ext>
            </a:extLst>
          </p:cNvPr>
          <p:cNvSpPr/>
          <p:nvPr/>
        </p:nvSpPr>
        <p:spPr>
          <a:xfrm>
            <a:off x="1254034" y="2481774"/>
            <a:ext cx="9448800" cy="76936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5"/>
                </a:solidFill>
              </a:rPr>
              <a:t>Закон Оренбургской области от 18.11.2011 № 576/149-</a:t>
            </a:r>
            <a:r>
              <a:rPr lang="en-US" sz="1600" b="1" dirty="0">
                <a:solidFill>
                  <a:schemeClr val="accent5"/>
                </a:solidFill>
              </a:rPr>
              <a:t>V</a:t>
            </a:r>
            <a:r>
              <a:rPr lang="ru-RU" sz="1600" b="1" dirty="0">
                <a:solidFill>
                  <a:schemeClr val="accent5"/>
                </a:solidFill>
              </a:rPr>
              <a:t>-ОЗ </a:t>
            </a:r>
          </a:p>
          <a:p>
            <a:pPr algn="ctr"/>
            <a:r>
              <a:rPr lang="ru-RU" sz="1600" b="1" dirty="0">
                <a:solidFill>
                  <a:schemeClr val="accent5"/>
                </a:solidFill>
              </a:rPr>
              <a:t>«О комиссиях по соблюдению требований к служебному поведению государственных гражданских служащих…» </a:t>
            </a:r>
          </a:p>
        </p:txBody>
      </p:sp>
      <p:sp>
        <p:nvSpPr>
          <p:cNvPr id="16" name="Скругленный прямоугольник 22">
            <a:extLst>
              <a:ext uri="{FF2B5EF4-FFF2-40B4-BE49-F238E27FC236}">
                <a16:creationId xmlns:a16="http://schemas.microsoft.com/office/drawing/2014/main" xmlns="" id="{FEBF1871-5EF6-4E55-9C9A-9376EF0B7075}"/>
              </a:ext>
            </a:extLst>
          </p:cNvPr>
          <p:cNvSpPr/>
          <p:nvPr/>
        </p:nvSpPr>
        <p:spPr>
          <a:xfrm>
            <a:off x="1254034" y="3442916"/>
            <a:ext cx="9448800" cy="76936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5"/>
                </a:solidFill>
              </a:rPr>
              <a:t>Правовые акты органов государственной власти, утверждающие состав и порядок работы комиссии</a:t>
            </a:r>
          </a:p>
        </p:txBody>
      </p:sp>
      <p:sp>
        <p:nvSpPr>
          <p:cNvPr id="18" name="Скругленный прямоугольник 22">
            <a:extLst>
              <a:ext uri="{FF2B5EF4-FFF2-40B4-BE49-F238E27FC236}">
                <a16:creationId xmlns:a16="http://schemas.microsoft.com/office/drawing/2014/main" xmlns="" id="{23EE6AE4-7D0D-4C0C-AF13-C570F401392F}"/>
              </a:ext>
            </a:extLst>
          </p:cNvPr>
          <p:cNvSpPr/>
          <p:nvPr/>
        </p:nvSpPr>
        <p:spPr>
          <a:xfrm>
            <a:off x="1254034" y="4523047"/>
            <a:ext cx="9448800" cy="76936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5"/>
                </a:solidFill>
              </a:rPr>
              <a:t>Нормативные правовые акты органов местного самоуправления Оренбургской области утверждающие состав и порядок работы комиссии</a:t>
            </a:r>
          </a:p>
        </p:txBody>
      </p:sp>
    </p:spTree>
    <p:extLst>
      <p:ext uri="{BB962C8B-B14F-4D97-AF65-F5344CB8AC3E}">
        <p14:creationId xmlns:p14="http://schemas.microsoft.com/office/powerpoint/2010/main" val="37680220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294242" y="621434"/>
            <a:ext cx="116035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Комиссия по соблюдению требований к служебному поведению и урегулированию конфликта интересов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254034" y="1473711"/>
            <a:ext cx="9448800" cy="2897992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0070C0"/>
                </a:solidFill>
              </a:rPr>
              <a:t>Основной задачей комиссий является содействие государственным органам:</a:t>
            </a:r>
          </a:p>
          <a:p>
            <a:r>
              <a:rPr lang="ru-RU" dirty="0">
                <a:solidFill>
                  <a:srgbClr val="0070C0"/>
                </a:solidFill>
              </a:rPr>
              <a:t>а) в обеспечении соблюдения федеральными государственными служащими (далее - государственные служащие) ограничений и запретов, требований о предотвращении или урегулировании конфликта интересов, а также в обеспечении исполнения ими обязанностей, установленных законодательством в сфере </a:t>
            </a:r>
            <a:r>
              <a:rPr lang="ru-RU" dirty="0" err="1">
                <a:solidFill>
                  <a:srgbClr val="0070C0"/>
                </a:solidFill>
              </a:rPr>
              <a:t>противодейтвия</a:t>
            </a:r>
            <a:r>
              <a:rPr lang="ru-RU" dirty="0">
                <a:solidFill>
                  <a:srgbClr val="0070C0"/>
                </a:solidFill>
              </a:rPr>
              <a:t> коррупции</a:t>
            </a:r>
            <a:r>
              <a:rPr lang="ru-RU" dirty="0">
                <a:solidFill>
                  <a:srgbClr val="0070C0"/>
                </a:solidFill>
                <a:hlinkClick r:id="rId5"/>
              </a:rPr>
              <a:t>;</a:t>
            </a:r>
          </a:p>
          <a:p>
            <a:r>
              <a:rPr lang="ru-RU" dirty="0">
                <a:solidFill>
                  <a:srgbClr val="0070C0"/>
                </a:solidFill>
              </a:rPr>
              <a:t>б) в осуществлении в государственном органе мер по предупреждению коррупции.</a:t>
            </a:r>
          </a:p>
        </p:txBody>
      </p:sp>
    </p:spTree>
    <p:extLst>
      <p:ext uri="{BB962C8B-B14F-4D97-AF65-F5344CB8AC3E}">
        <p14:creationId xmlns:p14="http://schemas.microsoft.com/office/powerpoint/2010/main" val="196042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3" y="0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583473" y="828392"/>
            <a:ext cx="11056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Типология коррупционных отношений 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BEB4CACD-6E1B-45FA-ABC2-C585E50AFE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279224"/>
              </p:ext>
            </p:extLst>
          </p:nvPr>
        </p:nvGraphicFramePr>
        <p:xfrm>
          <a:off x="661851" y="1290057"/>
          <a:ext cx="11286309" cy="5480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4983">
                  <a:extLst>
                    <a:ext uri="{9D8B030D-6E8A-4147-A177-3AD203B41FA5}">
                      <a16:colId xmlns:a16="http://schemas.microsoft.com/office/drawing/2014/main" xmlns="" val="4098348143"/>
                    </a:ext>
                  </a:extLst>
                </a:gridCol>
                <a:gridCol w="7341326">
                  <a:extLst>
                    <a:ext uri="{9D8B030D-6E8A-4147-A177-3AD203B41FA5}">
                      <a16:colId xmlns:a16="http://schemas.microsoft.com/office/drawing/2014/main" xmlns="" val="2735234039"/>
                    </a:ext>
                  </a:extLst>
                </a:gridCol>
              </a:tblGrid>
              <a:tr h="46166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Критерии типологии коррупции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Виды коррупции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3177383"/>
                  </a:ext>
                </a:extLst>
              </a:tr>
              <a:tr h="46166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Кто злоупотребляет служебным положением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1. Государственная коррупция (коррупция чиновников)</a:t>
                      </a:r>
                    </a:p>
                    <a:p>
                      <a:pPr algn="ctr"/>
                      <a:r>
                        <a:rPr lang="ru-RU" dirty="0"/>
                        <a:t>2. Коммерческая коррупция (коррупция менеджеров организаций)</a:t>
                      </a:r>
                    </a:p>
                    <a:p>
                      <a:pPr algn="ctr"/>
                      <a:r>
                        <a:rPr lang="ru-RU" dirty="0"/>
                        <a:t>3. Политическая коррупция (политические деятели)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6722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5317276"/>
                  </a:ext>
                </a:extLst>
              </a:tr>
              <a:tr h="46166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Кто является инициатором коррупционных отношений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1. Правонарушение (преступление) по инициативе лица, наделенного полномочиями.</a:t>
                      </a:r>
                    </a:p>
                    <a:p>
                      <a:pPr algn="ctr"/>
                      <a:r>
                        <a:rPr lang="ru-RU" dirty="0"/>
                        <a:t>2. Правонарушение (преступление) по инициативе заинтересованного лица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4295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21999936"/>
                  </a:ext>
                </a:extLst>
              </a:tr>
              <a:tr h="46166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Кто является взяткодателем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1. Индивидуальная взятка (конкретное физическое лицо)</a:t>
                      </a:r>
                    </a:p>
                    <a:p>
                      <a:pPr algn="ctr"/>
                      <a:r>
                        <a:rPr lang="ru-RU" dirty="0"/>
                        <a:t>2. Предпринимательская взятка (юридическое лицо)</a:t>
                      </a:r>
                    </a:p>
                    <a:p>
                      <a:pPr algn="ctr"/>
                      <a:r>
                        <a:rPr lang="ru-RU" dirty="0"/>
                        <a:t>3. Криминальный подкуп (со стороны преступных организаций, сообществ)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81180362"/>
                  </a:ext>
                </a:extLst>
              </a:tr>
              <a:tr h="461665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9202225"/>
                  </a:ext>
                </a:extLst>
              </a:tr>
              <a:tr h="46166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Формы выгоды, получаемой в результате правонарушения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1. Материальные выгоды (денежные средства, товары ..)</a:t>
                      </a:r>
                    </a:p>
                    <a:p>
                      <a:pPr algn="ctr"/>
                      <a:r>
                        <a:rPr lang="ru-RU" dirty="0"/>
                        <a:t>2. Нематериальные выгоды (услуги, патронаж, непотизм…)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83155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5552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3" y="0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583473" y="828392"/>
            <a:ext cx="11056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Типология коррупционных отношений (продолжение)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BEB4CACD-6E1B-45FA-ABC2-C585E50AFE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568283"/>
              </p:ext>
            </p:extLst>
          </p:nvPr>
        </p:nvGraphicFramePr>
        <p:xfrm>
          <a:off x="661851" y="1290057"/>
          <a:ext cx="11286309" cy="5480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4983">
                  <a:extLst>
                    <a:ext uri="{9D8B030D-6E8A-4147-A177-3AD203B41FA5}">
                      <a16:colId xmlns:a16="http://schemas.microsoft.com/office/drawing/2014/main" xmlns="" val="4098348143"/>
                    </a:ext>
                  </a:extLst>
                </a:gridCol>
                <a:gridCol w="7341326">
                  <a:extLst>
                    <a:ext uri="{9D8B030D-6E8A-4147-A177-3AD203B41FA5}">
                      <a16:colId xmlns:a16="http://schemas.microsoft.com/office/drawing/2014/main" xmlns="" val="2735234039"/>
                    </a:ext>
                  </a:extLst>
                </a:gridCol>
              </a:tblGrid>
              <a:tr h="46166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Критерии типологии коррупции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Виды коррупции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3177383"/>
                  </a:ext>
                </a:extLst>
              </a:tr>
              <a:tr h="46166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Цели коррупции с точки зрения взяткодателя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1. Ускоряющая</a:t>
                      </a:r>
                    </a:p>
                    <a:p>
                      <a:pPr algn="ctr"/>
                      <a:r>
                        <a:rPr lang="ru-RU" dirty="0"/>
                        <a:t>2. Тормозящая</a:t>
                      </a:r>
                    </a:p>
                    <a:p>
                      <a:pPr algn="ctr"/>
                      <a:r>
                        <a:rPr lang="ru-RU" dirty="0"/>
                        <a:t>3. «За доброе отношение» (для отсутствия надуманных претензий..)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6722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5317276"/>
                  </a:ext>
                </a:extLst>
              </a:tr>
              <a:tr h="46166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Степень централизации коррупционных отношений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1. Децентрализованная коррупция </a:t>
                      </a:r>
                    </a:p>
                    <a:p>
                      <a:pPr algn="ctr"/>
                      <a:r>
                        <a:rPr lang="ru-RU" dirty="0"/>
                        <a:t>2. Централизованная «снизу – вверх»</a:t>
                      </a:r>
                    </a:p>
                    <a:p>
                      <a:pPr algn="ctr"/>
                      <a:r>
                        <a:rPr lang="ru-RU" dirty="0"/>
                        <a:t>3. Централизованная «сверху – вниз»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4295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21999936"/>
                  </a:ext>
                </a:extLst>
              </a:tr>
              <a:tr h="46166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Уровень распространения коррупционных отношений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1. Низовая коррупция, в том числе бытовая</a:t>
                      </a:r>
                    </a:p>
                    <a:p>
                      <a:pPr algn="ctr"/>
                      <a:r>
                        <a:rPr lang="ru-RU" dirty="0"/>
                        <a:t>2. Верхушечная коррупция (высшие чины, политики)</a:t>
                      </a:r>
                    </a:p>
                    <a:p>
                      <a:pPr algn="ctr"/>
                      <a:r>
                        <a:rPr lang="ru-RU" dirty="0"/>
                        <a:t>3. Международная коррупция (в сфере </a:t>
                      </a:r>
                      <a:r>
                        <a:rPr lang="ru-RU" dirty="0" err="1"/>
                        <a:t>мирохозяйсвтенных</a:t>
                      </a:r>
                      <a:r>
                        <a:rPr lang="ru-RU" dirty="0"/>
                        <a:t> отношений)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81180362"/>
                  </a:ext>
                </a:extLst>
              </a:tr>
              <a:tr h="461665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9202225"/>
                  </a:ext>
                </a:extLst>
              </a:tr>
              <a:tr h="46166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Степень регулярности коррупции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1. Эпизодическая коррупция</a:t>
                      </a:r>
                    </a:p>
                    <a:p>
                      <a:pPr algn="ctr"/>
                      <a:r>
                        <a:rPr lang="ru-RU" dirty="0"/>
                        <a:t>2. Систематическая коррупция (институциональная)</a:t>
                      </a:r>
                    </a:p>
                    <a:p>
                      <a:pPr algn="ctr"/>
                      <a:r>
                        <a:rPr lang="ru-RU" dirty="0"/>
                        <a:t>3. </a:t>
                      </a:r>
                      <a:r>
                        <a:rPr lang="ru-RU" dirty="0" err="1"/>
                        <a:t>Клептократия</a:t>
                      </a:r>
                      <a:r>
                        <a:rPr lang="ru-RU" dirty="0"/>
                        <a:t> (как неотъемлемый элемент властных отношений)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83155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101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9847020" y="5017678"/>
            <a:ext cx="2351314" cy="2007568"/>
            <a:chOff x="10203388" y="3252843"/>
            <a:chExt cx="4069028" cy="3180234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549"/>
            <a:stretch/>
          </p:blipFill>
          <p:spPr>
            <a:xfrm>
              <a:off x="10495684" y="3252843"/>
              <a:ext cx="3765771" cy="3180234"/>
            </a:xfrm>
            <a:prstGeom prst="rect">
              <a:avLst/>
            </a:prstGeom>
          </p:spPr>
        </p:pic>
        <p:sp>
          <p:nvSpPr>
            <p:cNvPr id="32" name="Прямоугольник 31"/>
            <p:cNvSpPr/>
            <p:nvPr/>
          </p:nvSpPr>
          <p:spPr>
            <a:xfrm>
              <a:off x="10203388" y="3262299"/>
              <a:ext cx="4069028" cy="2932927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Правовые основы антикоррупционной политики</a:t>
            </a:r>
          </a:p>
        </p:txBody>
      </p:sp>
      <p:sp>
        <p:nvSpPr>
          <p:cNvPr id="26" name="Шестиугольник 25"/>
          <p:cNvSpPr/>
          <p:nvPr/>
        </p:nvSpPr>
        <p:spPr>
          <a:xfrm>
            <a:off x="1987005" y="4039097"/>
            <a:ext cx="8856617" cy="2172299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Федеральное законодательство</a:t>
            </a:r>
          </a:p>
          <a:p>
            <a:pPr algn="ctr">
              <a:lnSpc>
                <a:spcPct val="80000"/>
              </a:lnSpc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1. Федеральные законы. (модельный закон – первоисточник)</a:t>
            </a:r>
          </a:p>
          <a:p>
            <a:pPr algn="ctr">
              <a:lnSpc>
                <a:spcPct val="80000"/>
              </a:lnSpc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2. Указы Президента Российской Федерации.</a:t>
            </a:r>
          </a:p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(в частности об утверждении Национальных планов)</a:t>
            </a:r>
          </a:p>
          <a:p>
            <a:pPr algn="ctr">
              <a:lnSpc>
                <a:spcPct val="80000"/>
              </a:lnSpc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3. Постановления Правительства Российской Федерации</a:t>
            </a:r>
          </a:p>
          <a:p>
            <a:pPr algn="ctr">
              <a:lnSpc>
                <a:spcPct val="80000"/>
              </a:lnSpc>
            </a:pPr>
            <a:endParaRPr lang="ru-RU" b="1" dirty="0"/>
          </a:p>
        </p:txBody>
      </p:sp>
      <p:sp>
        <p:nvSpPr>
          <p:cNvPr id="27" name="Шестиугольник 26"/>
          <p:cNvSpPr/>
          <p:nvPr/>
        </p:nvSpPr>
        <p:spPr>
          <a:xfrm>
            <a:off x="870857" y="1343191"/>
            <a:ext cx="10746378" cy="2423019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b="1" dirty="0"/>
          </a:p>
          <a:p>
            <a:pPr algn="ctr">
              <a:lnSpc>
                <a:spcPct val="80000"/>
              </a:lnSpc>
            </a:pPr>
            <a:endParaRPr lang="ru-RU" b="1" dirty="0"/>
          </a:p>
          <a:p>
            <a:pPr algn="ctr">
              <a:lnSpc>
                <a:spcPct val="80000"/>
              </a:lnSpc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Международные акты</a:t>
            </a:r>
          </a:p>
          <a:p>
            <a:pPr algn="ctr">
              <a:lnSpc>
                <a:spcPct val="80000"/>
              </a:lnSpc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Конвенция ООН против коррупции </a:t>
            </a:r>
          </a:p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Конвенция Совета Европы об уголовной ответственности за коррупцию</a:t>
            </a:r>
          </a:p>
          <a:p>
            <a:pPr algn="ctr">
              <a:lnSpc>
                <a:spcPct val="80000"/>
              </a:lnSpc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Конвенция ОСЭР по борьбе с подкупом иностранных должностных лиц при осуществлении международных коммерческих сделок</a:t>
            </a:r>
          </a:p>
          <a:p>
            <a:pPr algn="ctr">
              <a:lnSpc>
                <a:spcPct val="80000"/>
              </a:lnSpc>
            </a:pPr>
            <a:endParaRPr lang="ru-RU" b="1" dirty="0"/>
          </a:p>
          <a:p>
            <a:pPr algn="ctr">
              <a:lnSpc>
                <a:spcPct val="80000"/>
              </a:lnSpc>
            </a:pPr>
            <a:endParaRPr lang="ru-RU" b="1" dirty="0"/>
          </a:p>
          <a:p>
            <a:pPr algn="ctr">
              <a:lnSpc>
                <a:spcPct val="80000"/>
              </a:lnSpc>
            </a:pPr>
            <a:endParaRPr lang="ru-RU" b="1" dirty="0"/>
          </a:p>
          <a:p>
            <a:pPr algn="ctr">
              <a:lnSpc>
                <a:spcPct val="80000"/>
              </a:lnSpc>
            </a:pPr>
            <a:endParaRPr lang="ru-RU" b="1" dirty="0"/>
          </a:p>
          <a:p>
            <a:pPr algn="ctr">
              <a:lnSpc>
                <a:spcPct val="80000"/>
              </a:lnSpc>
            </a:pPr>
            <a:endParaRPr lang="ru-RU" b="1" dirty="0"/>
          </a:p>
          <a:p>
            <a:pPr algn="ctr">
              <a:lnSpc>
                <a:spcPct val="80000"/>
              </a:lnSpc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37562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9847020" y="5017678"/>
            <a:ext cx="2351314" cy="2007568"/>
            <a:chOff x="10203388" y="3252843"/>
            <a:chExt cx="4069028" cy="3180234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549"/>
            <a:stretch/>
          </p:blipFill>
          <p:spPr>
            <a:xfrm>
              <a:off x="10495684" y="3252843"/>
              <a:ext cx="3765771" cy="3180234"/>
            </a:xfrm>
            <a:prstGeom prst="rect">
              <a:avLst/>
            </a:prstGeom>
          </p:spPr>
        </p:pic>
        <p:sp>
          <p:nvSpPr>
            <p:cNvPr id="32" name="Прямоугольник 31"/>
            <p:cNvSpPr/>
            <p:nvPr/>
          </p:nvSpPr>
          <p:spPr>
            <a:xfrm>
              <a:off x="10203388" y="3262299"/>
              <a:ext cx="4069028" cy="2932927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Правовые основы антикоррупционной политики</a:t>
            </a:r>
          </a:p>
        </p:txBody>
      </p:sp>
      <p:sp>
        <p:nvSpPr>
          <p:cNvPr id="26" name="Шестиугольник 25"/>
          <p:cNvSpPr/>
          <p:nvPr/>
        </p:nvSpPr>
        <p:spPr>
          <a:xfrm>
            <a:off x="1987005" y="4039097"/>
            <a:ext cx="8856617" cy="2172299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Муниципальные нормативные правовые акты</a:t>
            </a:r>
          </a:p>
          <a:p>
            <a:pPr algn="ctr">
              <a:lnSpc>
                <a:spcPct val="80000"/>
              </a:lnSpc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1. Решения представительных органов местного самоуправления (Советы депутатов) </a:t>
            </a:r>
          </a:p>
          <a:p>
            <a:pPr algn="ctr">
              <a:lnSpc>
                <a:spcPct val="80000"/>
              </a:lnSpc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2. Постановления, распоряжения администраций муниципальных образований </a:t>
            </a:r>
            <a:endParaRPr lang="ru-RU" b="1" dirty="0"/>
          </a:p>
        </p:txBody>
      </p:sp>
      <p:sp>
        <p:nvSpPr>
          <p:cNvPr id="27" name="Шестиугольник 26"/>
          <p:cNvSpPr/>
          <p:nvPr/>
        </p:nvSpPr>
        <p:spPr>
          <a:xfrm>
            <a:off x="870857" y="1343191"/>
            <a:ext cx="10746378" cy="2085809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b="1" dirty="0"/>
          </a:p>
          <a:p>
            <a:pPr algn="ctr">
              <a:lnSpc>
                <a:spcPct val="80000"/>
              </a:lnSpc>
            </a:pPr>
            <a:endParaRPr lang="ru-RU" b="1" dirty="0"/>
          </a:p>
          <a:p>
            <a:pPr algn="ctr">
              <a:lnSpc>
                <a:spcPct val="80000"/>
              </a:lnSpc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Нормативные правовые акты Оренбургской области (субъекта РФ)</a:t>
            </a:r>
          </a:p>
          <a:p>
            <a:pPr algn="ctr">
              <a:lnSpc>
                <a:spcPct val="80000"/>
              </a:lnSpc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1. Законы Оренбургской области</a:t>
            </a:r>
          </a:p>
          <a:p>
            <a:pPr algn="ctr">
              <a:lnSpc>
                <a:spcPct val="80000"/>
              </a:lnSpc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2. Указы Губернатора Оренбургской области</a:t>
            </a:r>
          </a:p>
          <a:p>
            <a:pPr algn="ctr">
              <a:lnSpc>
                <a:spcPct val="80000"/>
              </a:lnSpc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3. Постановления Правительства Оренбургской области</a:t>
            </a:r>
            <a:endParaRPr lang="ru-RU" b="1" dirty="0"/>
          </a:p>
          <a:p>
            <a:pPr algn="ctr">
              <a:lnSpc>
                <a:spcPct val="80000"/>
              </a:lnSpc>
            </a:pPr>
            <a:endParaRPr lang="ru-RU" b="1" dirty="0"/>
          </a:p>
          <a:p>
            <a:pPr algn="ctr">
              <a:lnSpc>
                <a:spcPct val="80000"/>
              </a:lnSpc>
            </a:pPr>
            <a:endParaRPr lang="ru-RU" b="1" dirty="0"/>
          </a:p>
          <a:p>
            <a:pPr algn="ctr">
              <a:lnSpc>
                <a:spcPct val="80000"/>
              </a:lnSpc>
            </a:pPr>
            <a:endParaRPr lang="ru-RU" b="1" dirty="0"/>
          </a:p>
          <a:p>
            <a:pPr algn="ctr">
              <a:lnSpc>
                <a:spcPct val="80000"/>
              </a:lnSpc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45205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551543" y="830567"/>
            <a:ext cx="1108891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solidFill>
                  <a:srgbClr val="F8696B"/>
                </a:solidFill>
              </a:rPr>
              <a:t>Антикоррупционная политика</a:t>
            </a:r>
          </a:p>
          <a:p>
            <a:pPr algn="ctr"/>
            <a:endParaRPr lang="ru-RU" sz="2400" b="1" dirty="0">
              <a:solidFill>
                <a:srgbClr val="F8696B"/>
              </a:solidFill>
            </a:endParaRPr>
          </a:p>
          <a:p>
            <a:pPr algn="ctr"/>
            <a:r>
              <a:rPr lang="ru-RU" sz="3600" b="1" dirty="0">
                <a:solidFill>
                  <a:srgbClr val="F8696B"/>
                </a:solidFill>
              </a:rPr>
              <a:t>ЦЕЛЕНАПРАВЛЕННАЯ ДЕЯТЕЛЬНОСТЬ ГОСУДАРСВТА, НАПРАВЛЕННАЯ НА ЗАЩИТУ ПРАВ И ЗАКОННЫХ ИНТЕРЕСОВ ГРАЖДАН, ОБЩЕСТВА И ГОСУДАСРВТА ОТ УГРОЗ, СВЯЗАННЫХ С КОРРУПЦИЕЙ, А ТАКЖЕ ОСУЩЕСТВЛЕНИЕ РАЗНОСТОРОННИХ И ПОСЛЕДОВАТЕЛЬНЫХ МЕР ГОСУДАРСТВА И ОБЩЕСТВА С ЦЕЛЬЮ УСТРАНЕНИЯ ПРИЧИН И УСЛОВИЙ, ПОРАЖДАЮЩИХ И ПИТАЮЩИХ КОРРУПЦИЮ В РАЗЛИЧНЫХ СФЕРАХ ЖИЗНИ</a:t>
            </a:r>
          </a:p>
        </p:txBody>
      </p:sp>
    </p:spTree>
    <p:extLst>
      <p:ext uri="{BB962C8B-B14F-4D97-AF65-F5344CB8AC3E}">
        <p14:creationId xmlns:p14="http://schemas.microsoft.com/office/powerpoint/2010/main" val="1626927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74"/>
          <p:cNvGrpSpPr/>
          <p:nvPr/>
        </p:nvGrpSpPr>
        <p:grpSpPr>
          <a:xfrm>
            <a:off x="9367007" y="560800"/>
            <a:ext cx="3311339" cy="2959369"/>
            <a:chOff x="14076775" y="-317769"/>
            <a:chExt cx="3311339" cy="2959369"/>
          </a:xfrm>
        </p:grpSpPr>
        <p:pic>
          <p:nvPicPr>
            <p:cNvPr id="32" name="Picture 2" descr="C:\Users\TuguchevNM\Downloads\noun_741293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3651"/>
            <a:stretch>
              <a:fillRect/>
            </a:stretch>
          </p:blipFill>
          <p:spPr bwMode="auto">
            <a:xfrm>
              <a:off x="14076775" y="-217715"/>
              <a:ext cx="3311339" cy="2859315"/>
            </a:xfrm>
            <a:prstGeom prst="rect">
              <a:avLst/>
            </a:prstGeom>
            <a:noFill/>
          </p:spPr>
        </p:pic>
        <p:sp>
          <p:nvSpPr>
            <p:cNvPr id="33" name="Прямоугольник 32"/>
            <p:cNvSpPr/>
            <p:nvPr/>
          </p:nvSpPr>
          <p:spPr>
            <a:xfrm>
              <a:off x="14615886" y="-317769"/>
              <a:ext cx="2322286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551543" y="849603"/>
            <a:ext cx="11088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Национальная стратегия противодействия коррупции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13.04.2010 № 460 </a:t>
            </a:r>
          </a:p>
        </p:txBody>
      </p:sp>
      <p:sp>
        <p:nvSpPr>
          <p:cNvPr id="21" name="Шестиугольник 20"/>
          <p:cNvSpPr/>
          <p:nvPr/>
        </p:nvSpPr>
        <p:spPr>
          <a:xfrm>
            <a:off x="478971" y="1680599"/>
            <a:ext cx="10258697" cy="5094669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/>
          </a:p>
          <a:p>
            <a:pPr algn="ctr"/>
            <a:endParaRPr lang="ru-RU" sz="1200" b="1" dirty="0"/>
          </a:p>
          <a:p>
            <a:pPr algn="ctr"/>
            <a:r>
              <a:rPr lang="ru-RU" sz="1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Принципы национальной стратегии:</a:t>
            </a:r>
          </a:p>
          <a:p>
            <a:pPr algn="ctr"/>
            <a:endParaRPr lang="ru-RU" sz="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Признание коррупции одной из системных угроз безопасности Российской Федерации</a:t>
            </a:r>
          </a:p>
          <a:p>
            <a:pPr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2. Использование в противодействии коррупции системы мер, включающей в себя меры по предупреждению коррупции, </a:t>
            </a:r>
            <a:b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уголовному преследованию лиц, совершивших коррупционные преступления, и по минимизации и (или) ликвидации последствий коррупционных деяний, при ведущей роли на современном этапе мер </a:t>
            </a:r>
            <a:b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предупреждению коррупции</a:t>
            </a:r>
          </a:p>
          <a:p>
            <a:pPr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3. стабильность основных элементов системы мер по противодействию коррупции, закрепленных в Федеральном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законе от 25 декабря 2008 г. N 273-ФЗ "О противодействии коррупции"</a:t>
            </a:r>
          </a:p>
          <a:p>
            <a:pPr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4. конкретизация антикоррупционных положений федеральных законов, Национальной стратегии противодействия коррупции, национального плана противодействия коррупции на соответствующий период в правовых актах федеральных органов исполнительной власти, иных государственных органов, органов государственной власти субъектов Российской Федерации и в муниципальных правовых актах.</a:t>
            </a: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  <a:hlinkClick r:id="rId5"/>
            </a:endParaRPr>
          </a:p>
          <a:p>
            <a:pPr algn="just"/>
            <a:endParaRPr lang="ru-RU" sz="1000" dirty="0"/>
          </a:p>
          <a:p>
            <a:pPr algn="just"/>
            <a:r>
              <a:rPr lang="ru-RU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541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74"/>
          <p:cNvGrpSpPr/>
          <p:nvPr/>
        </p:nvGrpSpPr>
        <p:grpSpPr>
          <a:xfrm>
            <a:off x="9367007" y="560800"/>
            <a:ext cx="3311339" cy="2959369"/>
            <a:chOff x="14076775" y="-317769"/>
            <a:chExt cx="3311339" cy="2959369"/>
          </a:xfrm>
        </p:grpSpPr>
        <p:pic>
          <p:nvPicPr>
            <p:cNvPr id="32" name="Picture 2" descr="C:\Users\TuguchevNM\Downloads\noun_741293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3651"/>
            <a:stretch>
              <a:fillRect/>
            </a:stretch>
          </p:blipFill>
          <p:spPr bwMode="auto">
            <a:xfrm>
              <a:off x="14076775" y="-217715"/>
              <a:ext cx="3311339" cy="2859315"/>
            </a:xfrm>
            <a:prstGeom prst="rect">
              <a:avLst/>
            </a:prstGeom>
            <a:noFill/>
          </p:spPr>
        </p:pic>
        <p:sp>
          <p:nvSpPr>
            <p:cNvPr id="33" name="Прямоугольник 32"/>
            <p:cNvSpPr/>
            <p:nvPr/>
          </p:nvSpPr>
          <p:spPr>
            <a:xfrm>
              <a:off x="14615886" y="-317769"/>
              <a:ext cx="2322286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551543" y="849603"/>
            <a:ext cx="11088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Национальная стратегия противодействия коррупции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13.04.2010 № 460 </a:t>
            </a:r>
          </a:p>
        </p:txBody>
      </p:sp>
      <p:sp>
        <p:nvSpPr>
          <p:cNvPr id="21" name="Шестиугольник 20"/>
          <p:cNvSpPr/>
          <p:nvPr/>
        </p:nvSpPr>
        <p:spPr>
          <a:xfrm>
            <a:off x="478971" y="1680599"/>
            <a:ext cx="10258697" cy="5094669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/>
          </a:p>
          <a:p>
            <a:pPr algn="ctr"/>
            <a:endParaRPr lang="ru-RU" sz="1200" b="1" dirty="0"/>
          </a:p>
          <a:p>
            <a:pPr algn="ctr"/>
            <a:r>
              <a:rPr lang="ru-RU" sz="1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Механизмы реализации стратегии:</a:t>
            </a:r>
          </a:p>
          <a:p>
            <a:pPr algn="ctr"/>
            <a:endParaRPr lang="ru-RU" sz="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обеспечение участия институтов гражданского общества </a:t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противодействии коррупции;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б) повышение эффективности деятельности федеральных органов государственной власти, иных государственных органов, органов государственной власти субъектов Российской Федерации и органов местного самоуправления по противодействию коррупции;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в) внедрение в деятельность федеральных органов государственной власти, иных государственных органов, органов государственной власти субъектов Российской Федерации и органов местного самоуправления инновационных технологий, повышающих объективность и обеспечивающих прозрачность при принятии законодательных (нормативных правовых) актов Российской Федерации, муниципальных правовых актов и управленческих решений, а также обеспечивающих межведомственное электронное взаимодействие указанных органов и их взаимодействие с гражданами </a:t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организациями в рамках оказания государственных услуг;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г) совершенствование системы учета государственного имущества </a:t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оценки эффективности его использования;</a:t>
            </a:r>
          </a:p>
          <a:p>
            <a:pPr algn="just"/>
            <a:endParaRPr lang="ru-RU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hlinkClick r:id="rId5"/>
            </a:endParaRPr>
          </a:p>
          <a:p>
            <a:pPr algn="just"/>
            <a:endParaRPr lang="ru-RU" sz="1400" dirty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1776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74"/>
          <p:cNvGrpSpPr/>
          <p:nvPr/>
        </p:nvGrpSpPr>
        <p:grpSpPr>
          <a:xfrm>
            <a:off x="9367007" y="560800"/>
            <a:ext cx="3311339" cy="2959369"/>
            <a:chOff x="14076775" y="-317769"/>
            <a:chExt cx="3311339" cy="2959369"/>
          </a:xfrm>
        </p:grpSpPr>
        <p:pic>
          <p:nvPicPr>
            <p:cNvPr id="32" name="Picture 2" descr="C:\Users\TuguchevNM\Downloads\noun_741293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3651"/>
            <a:stretch>
              <a:fillRect/>
            </a:stretch>
          </p:blipFill>
          <p:spPr bwMode="auto">
            <a:xfrm>
              <a:off x="14076775" y="-217715"/>
              <a:ext cx="3311339" cy="2859315"/>
            </a:xfrm>
            <a:prstGeom prst="rect">
              <a:avLst/>
            </a:prstGeom>
            <a:noFill/>
          </p:spPr>
        </p:pic>
        <p:sp>
          <p:nvSpPr>
            <p:cNvPr id="33" name="Прямоугольник 32"/>
            <p:cNvSpPr/>
            <p:nvPr/>
          </p:nvSpPr>
          <p:spPr>
            <a:xfrm>
              <a:off x="14615886" y="-317769"/>
              <a:ext cx="2322286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551543" y="849603"/>
            <a:ext cx="11088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Национальная стратегия противодействия коррупции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13.04.2010 № 460 </a:t>
            </a:r>
          </a:p>
        </p:txBody>
      </p:sp>
      <p:sp>
        <p:nvSpPr>
          <p:cNvPr id="21" name="Шестиугольник 20"/>
          <p:cNvSpPr/>
          <p:nvPr/>
        </p:nvSpPr>
        <p:spPr>
          <a:xfrm>
            <a:off x="478971" y="1680599"/>
            <a:ext cx="10258697" cy="5094669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/>
          </a:p>
          <a:p>
            <a:pPr algn="ctr"/>
            <a:endParaRPr lang="ru-RU" sz="1200" b="1" dirty="0"/>
          </a:p>
          <a:p>
            <a:pPr algn="ctr"/>
            <a:endParaRPr lang="ru-RU" sz="18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8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8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Механизмы реализации стратегии:</a:t>
            </a:r>
          </a:p>
          <a:p>
            <a:pPr algn="ctr"/>
            <a:endParaRPr lang="ru-RU" sz="8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д) устранение коррупциогенных факторов, препятствующих созданию благоприятных условий для привлечения инвестиций;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е) совершенствование условий, процедур и механизмов государственных и муниципальных закупок, в том числе путем расширения практики проведения открытых аукционов в электронной форме, а также создание комплексной федеральной контрактной системы, обеспечивающей соответствие показателей и итогов выполнения государственных контрактов первоначально заложенным в них параметрам и утвержденным показателям соответствующего бюджета;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ж) расширение системы правового просвещения населения;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з) модернизация гражданского законодательства;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и) дальнейшее развитие правовой основы противодействия коррупции;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к) повышение значимости комиссий по соблюдению требований </a:t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служебному поведению государственных служащих Российской Федерации </a:t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урегулированию конфликта интересов;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л) совершенствование работы подразделений кадровых служб федеральных органов исполнительной власти и иных государственных органов </a:t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профилактике коррупционных и других правонарушений;</a:t>
            </a: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м) периодическое исследование состояния коррупции и эффективности мер, принимаемых по ее предупреждению и по борьбе с ней как в стране в целом, так и в отдельных регионах;</a:t>
            </a:r>
          </a:p>
          <a:p>
            <a:pPr algn="just"/>
            <a:endParaRPr lang="ru-RU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hlinkClick r:id="rId5"/>
            </a:endParaRPr>
          </a:p>
          <a:p>
            <a:pPr algn="just"/>
            <a:endParaRPr lang="ru-RU" sz="1400" dirty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1426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8436</TotalTime>
  <Words>1388</Words>
  <Application>Microsoft Office PowerPoint</Application>
  <PresentationFormat>Произвольный</PresentationFormat>
  <Paragraphs>263</Paragraphs>
  <Slides>18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презентации как всегда очень интересная и крайне актуальная</dc:title>
  <dc:creator>Никита</dc:creator>
  <cp:lastModifiedBy>Моисеева Наталья Алексеевна</cp:lastModifiedBy>
  <cp:revision>668</cp:revision>
  <cp:lastPrinted>2019-11-28T21:35:27Z</cp:lastPrinted>
  <dcterms:created xsi:type="dcterms:W3CDTF">2015-10-24T19:54:13Z</dcterms:created>
  <dcterms:modified xsi:type="dcterms:W3CDTF">2021-11-24T05:18:25Z</dcterms:modified>
</cp:coreProperties>
</file>